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5" r:id="rId2"/>
    <p:sldId id="372" r:id="rId3"/>
    <p:sldId id="374" r:id="rId4"/>
    <p:sldId id="368" r:id="rId5"/>
    <p:sldId id="371" r:id="rId6"/>
    <p:sldId id="367" r:id="rId7"/>
  </p:sldIdLst>
  <p:sldSz cx="9144000" cy="5143500" type="screen16x9"/>
  <p:notesSz cx="6797675" cy="9928225"/>
  <p:defaultTextStyle>
    <a:defPPr>
      <a:defRPr lang="ru-RU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2275" indent="-492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-10318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-1555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5450" indent="-2079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59">
          <p15:clr>
            <a:srgbClr val="A4A3A4"/>
          </p15:clr>
        </p15:guide>
        <p15:guide id="3" orient="horz" pos="237">
          <p15:clr>
            <a:srgbClr val="A4A3A4"/>
          </p15:clr>
        </p15:guide>
        <p15:guide id="4" orient="horz" pos="3040">
          <p15:clr>
            <a:srgbClr val="A4A3A4"/>
          </p15:clr>
        </p15:guide>
        <p15:guide id="5" pos="2880">
          <p15:clr>
            <a:srgbClr val="A4A3A4"/>
          </p15:clr>
        </p15:guide>
        <p15:guide id="6" pos="708">
          <p15:clr>
            <a:srgbClr val="A4A3A4"/>
          </p15:clr>
        </p15:guide>
        <p15:guide id="7" pos="1560">
          <p15:clr>
            <a:srgbClr val="A4A3A4"/>
          </p15:clr>
        </p15:guide>
        <p15:guide id="8" pos="5140">
          <p15:clr>
            <a:srgbClr val="A4A3A4"/>
          </p15:clr>
        </p15:guide>
        <p15:guide id="9" pos="5521">
          <p15:clr>
            <a:srgbClr val="A4A3A4"/>
          </p15:clr>
        </p15:guide>
        <p15:guide id="10" pos="5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C0"/>
    <a:srgbClr val="0072CE"/>
    <a:srgbClr val="0066B3"/>
    <a:srgbClr val="376092"/>
    <a:srgbClr val="0072CA"/>
    <a:srgbClr val="D9D9D9"/>
    <a:srgbClr val="00CC99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3" autoAdjust="0"/>
    <p:restoredTop sz="96836" autoAdjust="0"/>
  </p:normalViewPr>
  <p:slideViewPr>
    <p:cSldViewPr>
      <p:cViewPr varScale="1">
        <p:scale>
          <a:sx n="214" d="100"/>
          <a:sy n="214" d="100"/>
        </p:scale>
        <p:origin x="168" y="264"/>
      </p:cViewPr>
      <p:guideLst>
        <p:guide orient="horz" pos="1620"/>
        <p:guide orient="horz" pos="759"/>
        <p:guide orient="horz" pos="237"/>
        <p:guide orient="horz" pos="3040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773E8-0BD7-4CD6-921A-9A7444FEEF0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C014A3A3-B94D-4A59-A073-06A69E3C3F68}">
      <dgm:prSet phldrT="[Текст]"/>
      <dgm:spPr/>
      <dgm:t>
        <a:bodyPr/>
        <a:lstStyle/>
        <a:p>
          <a:r>
            <a:rPr lang="ru-RU" b="1" dirty="0"/>
            <a:t>В электронной форме по ТКС  </a:t>
          </a:r>
        </a:p>
      </dgm:t>
    </dgm:pt>
    <dgm:pt modelId="{2D8D2A2A-E5EE-44D7-BDE9-E32C9E1C45B9}" type="parTrans" cxnId="{7FCD488B-F191-46F7-9BA7-307F487AE0B7}">
      <dgm:prSet/>
      <dgm:spPr/>
      <dgm:t>
        <a:bodyPr/>
        <a:lstStyle/>
        <a:p>
          <a:endParaRPr lang="ru-RU" b="1"/>
        </a:p>
      </dgm:t>
    </dgm:pt>
    <dgm:pt modelId="{3AD4AC93-4468-45B0-9FFC-D1E7F5095D73}" type="sibTrans" cxnId="{7FCD488B-F191-46F7-9BA7-307F487AE0B7}">
      <dgm:prSet/>
      <dgm:spPr/>
      <dgm:t>
        <a:bodyPr/>
        <a:lstStyle/>
        <a:p>
          <a:endParaRPr lang="ru-RU" b="1"/>
        </a:p>
      </dgm:t>
    </dgm:pt>
    <dgm:pt modelId="{70EA04EF-BF63-4458-A941-FAC9979DD062}">
      <dgm:prSet phldrT="[Текст]"/>
      <dgm:spPr/>
      <dgm:t>
        <a:bodyPr/>
        <a:lstStyle/>
        <a:p>
          <a:r>
            <a:rPr lang="ru-RU" b="1" dirty="0"/>
            <a:t>Через</a:t>
          </a:r>
        </a:p>
        <a:p>
          <a:r>
            <a:rPr lang="ru-RU" b="1" dirty="0"/>
            <a:t> ЛК ЮЛ/ЛК ИП</a:t>
          </a:r>
        </a:p>
      </dgm:t>
    </dgm:pt>
    <dgm:pt modelId="{BB2DC3BA-1FC3-4A09-B514-61926DBCF93C}" type="parTrans" cxnId="{103C2491-C48C-4B3D-A284-1B2A29A6B3F6}">
      <dgm:prSet/>
      <dgm:spPr/>
      <dgm:t>
        <a:bodyPr/>
        <a:lstStyle/>
        <a:p>
          <a:endParaRPr lang="ru-RU" b="1"/>
        </a:p>
      </dgm:t>
    </dgm:pt>
    <dgm:pt modelId="{FD3D319A-5E85-4149-9EB1-DEE374A8D964}" type="sibTrans" cxnId="{103C2491-C48C-4B3D-A284-1B2A29A6B3F6}">
      <dgm:prSet/>
      <dgm:spPr/>
      <dgm:t>
        <a:bodyPr/>
        <a:lstStyle/>
        <a:p>
          <a:endParaRPr lang="ru-RU" b="1"/>
        </a:p>
      </dgm:t>
    </dgm:pt>
    <dgm:pt modelId="{AAAFCE85-11DA-4C08-BD2E-F62A517A5E97}">
      <dgm:prSet phldrT="[Текст]"/>
      <dgm:spPr/>
      <dgm:t>
        <a:bodyPr/>
        <a:lstStyle/>
        <a:p>
          <a:r>
            <a:rPr lang="ru-RU" b="1" dirty="0"/>
            <a:t>Почтовое отправление</a:t>
          </a:r>
        </a:p>
      </dgm:t>
    </dgm:pt>
    <dgm:pt modelId="{9D910D29-8B1B-4F48-AE70-EB9658516E42}" type="parTrans" cxnId="{384A960D-7318-4AD8-A6B2-28B8BC173E19}">
      <dgm:prSet/>
      <dgm:spPr/>
      <dgm:t>
        <a:bodyPr/>
        <a:lstStyle/>
        <a:p>
          <a:endParaRPr lang="ru-RU" b="1"/>
        </a:p>
      </dgm:t>
    </dgm:pt>
    <dgm:pt modelId="{F0E49575-4FD9-415B-A36B-8D457B34850D}" type="sibTrans" cxnId="{384A960D-7318-4AD8-A6B2-28B8BC173E19}">
      <dgm:prSet/>
      <dgm:spPr/>
      <dgm:t>
        <a:bodyPr/>
        <a:lstStyle/>
        <a:p>
          <a:endParaRPr lang="ru-RU" b="1"/>
        </a:p>
      </dgm:t>
    </dgm:pt>
    <dgm:pt modelId="{E1607496-9698-4BA3-83FD-40248F245CD3}">
      <dgm:prSet phldrT="[Текст]"/>
      <dgm:spPr/>
      <dgm:t>
        <a:bodyPr/>
        <a:lstStyle/>
        <a:p>
          <a:r>
            <a:rPr lang="ru-RU" b="1" dirty="0"/>
            <a:t>Заявление на предоставление субсидии</a:t>
          </a:r>
        </a:p>
      </dgm:t>
    </dgm:pt>
    <dgm:pt modelId="{6AE6050A-6711-4D69-8457-A2D57FD1E57A}" type="parTrans" cxnId="{998112AF-B346-4077-8162-ECDBF4C00BF2}">
      <dgm:prSet/>
      <dgm:spPr/>
      <dgm:t>
        <a:bodyPr/>
        <a:lstStyle/>
        <a:p>
          <a:endParaRPr lang="ru-RU" b="1"/>
        </a:p>
      </dgm:t>
    </dgm:pt>
    <dgm:pt modelId="{9E7BC0F3-B6AC-4A68-A468-37C39DD7EE10}" type="sibTrans" cxnId="{998112AF-B346-4077-8162-ECDBF4C00BF2}">
      <dgm:prSet/>
      <dgm:spPr/>
      <dgm:t>
        <a:bodyPr/>
        <a:lstStyle/>
        <a:p>
          <a:endParaRPr lang="ru-RU" b="1"/>
        </a:p>
      </dgm:t>
    </dgm:pt>
    <dgm:pt modelId="{FBE7A13A-7146-4073-B896-E7E040438639}" type="pres">
      <dgm:prSet presAssocID="{CCD773E8-0BD7-4CD6-921A-9A7444FEEF08}" presName="Name0" presStyleCnt="0">
        <dgm:presLayoutVars>
          <dgm:dir/>
          <dgm:resizeHandles val="exact"/>
        </dgm:presLayoutVars>
      </dgm:prSet>
      <dgm:spPr/>
    </dgm:pt>
    <dgm:pt modelId="{89B0BD3D-094D-4613-82CD-A70912AE393A}" type="pres">
      <dgm:prSet presAssocID="{CCD773E8-0BD7-4CD6-921A-9A7444FEEF08}" presName="vNodes" presStyleCnt="0"/>
      <dgm:spPr/>
    </dgm:pt>
    <dgm:pt modelId="{01C8F35E-FA8C-42D3-9748-3AEF86AF53D2}" type="pres">
      <dgm:prSet presAssocID="{C014A3A3-B94D-4A59-A073-06A69E3C3F68}" presName="node" presStyleLbl="node1" presStyleIdx="0" presStyleCnt="4" custScaleX="282464" custScaleY="271264" custLinFactX="272095" custLinFactY="356629" custLinFactNeighborX="300000" custLinFactNeighborY="400000">
        <dgm:presLayoutVars>
          <dgm:bulletEnabled val="1"/>
        </dgm:presLayoutVars>
      </dgm:prSet>
      <dgm:spPr/>
    </dgm:pt>
    <dgm:pt modelId="{154250B2-3B5E-4EBD-A927-549101E892EA}" type="pres">
      <dgm:prSet presAssocID="{3AD4AC93-4468-45B0-9FFC-D1E7F5095D73}" presName="spacerT" presStyleCnt="0"/>
      <dgm:spPr/>
    </dgm:pt>
    <dgm:pt modelId="{37B2106C-9E92-46D7-B9BB-1B3D55F4466E}" type="pres">
      <dgm:prSet presAssocID="{3AD4AC93-4468-45B0-9FFC-D1E7F5095D73}" presName="sibTrans" presStyleLbl="sibTrans2D1" presStyleIdx="0" presStyleCnt="3" custLinFactY="-60502" custLinFactNeighborX="31988" custLinFactNeighborY="-100000"/>
      <dgm:spPr/>
    </dgm:pt>
    <dgm:pt modelId="{AFABE83F-A73B-45F8-9A8D-F28C3D022D01}" type="pres">
      <dgm:prSet presAssocID="{3AD4AC93-4468-45B0-9FFC-D1E7F5095D73}" presName="spacerB" presStyleCnt="0"/>
      <dgm:spPr/>
    </dgm:pt>
    <dgm:pt modelId="{447923FC-3EE5-4601-A038-F0BFA5602629}" type="pres">
      <dgm:prSet presAssocID="{70EA04EF-BF63-4458-A941-FAC9979DD062}" presName="node" presStyleLbl="node1" presStyleIdx="1" presStyleCnt="4" custScaleX="311002" custScaleY="293777" custLinFactX="200000" custLinFactY="-233601" custLinFactNeighborX="278013" custLinFactNeighborY="-300000">
        <dgm:presLayoutVars>
          <dgm:bulletEnabled val="1"/>
        </dgm:presLayoutVars>
      </dgm:prSet>
      <dgm:spPr/>
    </dgm:pt>
    <dgm:pt modelId="{188B5E77-7A3F-4C03-A8A2-81802AA30D57}" type="pres">
      <dgm:prSet presAssocID="{FD3D319A-5E85-4149-9EB1-DEE374A8D964}" presName="spacerT" presStyleCnt="0"/>
      <dgm:spPr/>
    </dgm:pt>
    <dgm:pt modelId="{B7A972D1-C20B-4744-81A5-016B135EC135}" type="pres">
      <dgm:prSet presAssocID="{FD3D319A-5E85-4149-9EB1-DEE374A8D964}" presName="sibTrans" presStyleLbl="sibTrans2D1" presStyleIdx="1" presStyleCnt="3" custLinFactY="67781" custLinFactNeighborX="49146" custLinFactNeighborY="100000"/>
      <dgm:spPr/>
    </dgm:pt>
    <dgm:pt modelId="{4F719F7E-CF01-4FC5-8EF4-6A4EFC1A59C2}" type="pres">
      <dgm:prSet presAssocID="{FD3D319A-5E85-4149-9EB1-DEE374A8D964}" presName="spacerB" presStyleCnt="0"/>
      <dgm:spPr/>
    </dgm:pt>
    <dgm:pt modelId="{E4D2481F-F3CB-4DE1-BC9E-AF7139A4A780}" type="pres">
      <dgm:prSet presAssocID="{AAAFCE85-11DA-4C08-BD2E-F62A517A5E97}" presName="node" presStyleLbl="node1" presStyleIdx="2" presStyleCnt="4" custScaleX="298522" custScaleY="272949" custLinFactX="200000" custLinFactY="-20464" custLinFactNeighborX="268879" custLinFactNeighborY="-100000">
        <dgm:presLayoutVars>
          <dgm:bulletEnabled val="1"/>
        </dgm:presLayoutVars>
      </dgm:prSet>
      <dgm:spPr/>
    </dgm:pt>
    <dgm:pt modelId="{8E484D4A-3B0F-4899-BEA3-7BC9FE2039AE}" type="pres">
      <dgm:prSet presAssocID="{CCD773E8-0BD7-4CD6-921A-9A7444FEEF08}" presName="sibTransLast" presStyleLbl="sibTrans2D1" presStyleIdx="2" presStyleCnt="3" custLinFactX="-100000" custLinFactY="-200000" custLinFactNeighborX="-104456" custLinFactNeighborY="-252920"/>
      <dgm:spPr/>
    </dgm:pt>
    <dgm:pt modelId="{743E3C64-A974-4118-9043-EFAAFEA96F30}" type="pres">
      <dgm:prSet presAssocID="{CCD773E8-0BD7-4CD6-921A-9A7444FEEF08}" presName="connectorText" presStyleLbl="sibTrans2D1" presStyleIdx="2" presStyleCnt="3"/>
      <dgm:spPr/>
    </dgm:pt>
    <dgm:pt modelId="{C18B9390-10E0-4068-A3F8-2D8DB49448B0}" type="pres">
      <dgm:prSet presAssocID="{CCD773E8-0BD7-4CD6-921A-9A7444FEEF08}" presName="lastNode" presStyleLbl="node1" presStyleIdx="3" presStyleCnt="4" custScaleX="324202" custScaleY="305614" custLinFactX="-237955" custLinFactNeighborX="-300000" custLinFactNeighborY="7594">
        <dgm:presLayoutVars>
          <dgm:bulletEnabled val="1"/>
        </dgm:presLayoutVars>
      </dgm:prSet>
      <dgm:spPr/>
    </dgm:pt>
  </dgm:ptLst>
  <dgm:cxnLst>
    <dgm:cxn modelId="{260CE302-42D9-46FA-AB12-069A453733E1}" type="presOf" srcId="{AAAFCE85-11DA-4C08-BD2E-F62A517A5E97}" destId="{E4D2481F-F3CB-4DE1-BC9E-AF7139A4A780}" srcOrd="0" destOrd="0" presId="urn:microsoft.com/office/officeart/2005/8/layout/equation2"/>
    <dgm:cxn modelId="{384A960D-7318-4AD8-A6B2-28B8BC173E19}" srcId="{CCD773E8-0BD7-4CD6-921A-9A7444FEEF08}" destId="{AAAFCE85-11DA-4C08-BD2E-F62A517A5E97}" srcOrd="2" destOrd="0" parTransId="{9D910D29-8B1B-4F48-AE70-EB9658516E42}" sibTransId="{F0E49575-4FD9-415B-A36B-8D457B34850D}"/>
    <dgm:cxn modelId="{AB35AF1D-08A4-42ED-B738-30918D09D7D7}" type="presOf" srcId="{E1607496-9698-4BA3-83FD-40248F245CD3}" destId="{C18B9390-10E0-4068-A3F8-2D8DB49448B0}" srcOrd="0" destOrd="0" presId="urn:microsoft.com/office/officeart/2005/8/layout/equation2"/>
    <dgm:cxn modelId="{DFABBE43-E328-4A49-B571-14AC1BF077DE}" type="presOf" srcId="{FD3D319A-5E85-4149-9EB1-DEE374A8D964}" destId="{B7A972D1-C20B-4744-81A5-016B135EC135}" srcOrd="0" destOrd="0" presId="urn:microsoft.com/office/officeart/2005/8/layout/equation2"/>
    <dgm:cxn modelId="{7FCD488B-F191-46F7-9BA7-307F487AE0B7}" srcId="{CCD773E8-0BD7-4CD6-921A-9A7444FEEF08}" destId="{C014A3A3-B94D-4A59-A073-06A69E3C3F68}" srcOrd="0" destOrd="0" parTransId="{2D8D2A2A-E5EE-44D7-BDE9-E32C9E1C45B9}" sibTransId="{3AD4AC93-4468-45B0-9FFC-D1E7F5095D73}"/>
    <dgm:cxn modelId="{9D7AB18B-9FE5-4083-9814-42EB2A9C92DE}" type="presOf" srcId="{3AD4AC93-4468-45B0-9FFC-D1E7F5095D73}" destId="{37B2106C-9E92-46D7-B9BB-1B3D55F4466E}" srcOrd="0" destOrd="0" presId="urn:microsoft.com/office/officeart/2005/8/layout/equation2"/>
    <dgm:cxn modelId="{520F1F8D-20D6-4138-9312-3BFF8FF7D3C8}" type="presOf" srcId="{CCD773E8-0BD7-4CD6-921A-9A7444FEEF08}" destId="{FBE7A13A-7146-4073-B896-E7E040438639}" srcOrd="0" destOrd="0" presId="urn:microsoft.com/office/officeart/2005/8/layout/equation2"/>
    <dgm:cxn modelId="{103C2491-C48C-4B3D-A284-1B2A29A6B3F6}" srcId="{CCD773E8-0BD7-4CD6-921A-9A7444FEEF08}" destId="{70EA04EF-BF63-4458-A941-FAC9979DD062}" srcOrd="1" destOrd="0" parTransId="{BB2DC3BA-1FC3-4A09-B514-61926DBCF93C}" sibTransId="{FD3D319A-5E85-4149-9EB1-DEE374A8D964}"/>
    <dgm:cxn modelId="{DA9F4793-6DFC-46D4-B5F3-FB1352A4094A}" type="presOf" srcId="{F0E49575-4FD9-415B-A36B-8D457B34850D}" destId="{743E3C64-A974-4118-9043-EFAAFEA96F30}" srcOrd="1" destOrd="0" presId="urn:microsoft.com/office/officeart/2005/8/layout/equation2"/>
    <dgm:cxn modelId="{998112AF-B346-4077-8162-ECDBF4C00BF2}" srcId="{CCD773E8-0BD7-4CD6-921A-9A7444FEEF08}" destId="{E1607496-9698-4BA3-83FD-40248F245CD3}" srcOrd="3" destOrd="0" parTransId="{6AE6050A-6711-4D69-8457-A2D57FD1E57A}" sibTransId="{9E7BC0F3-B6AC-4A68-A468-37C39DD7EE10}"/>
    <dgm:cxn modelId="{A4D97EDE-8B56-429B-BA55-195CE461D559}" type="presOf" srcId="{F0E49575-4FD9-415B-A36B-8D457B34850D}" destId="{8E484D4A-3B0F-4899-BEA3-7BC9FE2039AE}" srcOrd="0" destOrd="0" presId="urn:microsoft.com/office/officeart/2005/8/layout/equation2"/>
    <dgm:cxn modelId="{A05555F3-7778-4B52-9FA8-8EF038853C8B}" type="presOf" srcId="{70EA04EF-BF63-4458-A941-FAC9979DD062}" destId="{447923FC-3EE5-4601-A038-F0BFA5602629}" srcOrd="0" destOrd="0" presId="urn:microsoft.com/office/officeart/2005/8/layout/equation2"/>
    <dgm:cxn modelId="{72F9F6FE-320E-4F4C-A40B-B10634872E7E}" type="presOf" srcId="{C014A3A3-B94D-4A59-A073-06A69E3C3F68}" destId="{01C8F35E-FA8C-42D3-9748-3AEF86AF53D2}" srcOrd="0" destOrd="0" presId="urn:microsoft.com/office/officeart/2005/8/layout/equation2"/>
    <dgm:cxn modelId="{B9BF790E-AD1D-4513-BF7E-56D1F72955FE}" type="presParOf" srcId="{FBE7A13A-7146-4073-B896-E7E040438639}" destId="{89B0BD3D-094D-4613-82CD-A70912AE393A}" srcOrd="0" destOrd="0" presId="urn:microsoft.com/office/officeart/2005/8/layout/equation2"/>
    <dgm:cxn modelId="{299876D8-FEA6-4E12-88E2-CE23FFBC724F}" type="presParOf" srcId="{89B0BD3D-094D-4613-82CD-A70912AE393A}" destId="{01C8F35E-FA8C-42D3-9748-3AEF86AF53D2}" srcOrd="0" destOrd="0" presId="urn:microsoft.com/office/officeart/2005/8/layout/equation2"/>
    <dgm:cxn modelId="{3E790DC2-2101-4F2D-BD7E-D94CE1783D54}" type="presParOf" srcId="{89B0BD3D-094D-4613-82CD-A70912AE393A}" destId="{154250B2-3B5E-4EBD-A927-549101E892EA}" srcOrd="1" destOrd="0" presId="urn:microsoft.com/office/officeart/2005/8/layout/equation2"/>
    <dgm:cxn modelId="{3DBFDB51-3CFD-4857-9718-9B492393FF18}" type="presParOf" srcId="{89B0BD3D-094D-4613-82CD-A70912AE393A}" destId="{37B2106C-9E92-46D7-B9BB-1B3D55F4466E}" srcOrd="2" destOrd="0" presId="urn:microsoft.com/office/officeart/2005/8/layout/equation2"/>
    <dgm:cxn modelId="{72C17FFB-C4D9-4FEC-B78F-C5847E5BA7A4}" type="presParOf" srcId="{89B0BD3D-094D-4613-82CD-A70912AE393A}" destId="{AFABE83F-A73B-45F8-9A8D-F28C3D022D01}" srcOrd="3" destOrd="0" presId="urn:microsoft.com/office/officeart/2005/8/layout/equation2"/>
    <dgm:cxn modelId="{E8B8DB50-2688-4B20-A337-77D10053546C}" type="presParOf" srcId="{89B0BD3D-094D-4613-82CD-A70912AE393A}" destId="{447923FC-3EE5-4601-A038-F0BFA5602629}" srcOrd="4" destOrd="0" presId="urn:microsoft.com/office/officeart/2005/8/layout/equation2"/>
    <dgm:cxn modelId="{B993F895-5F4C-4FAE-9C5A-B28F46A6C896}" type="presParOf" srcId="{89B0BD3D-094D-4613-82CD-A70912AE393A}" destId="{188B5E77-7A3F-4C03-A8A2-81802AA30D57}" srcOrd="5" destOrd="0" presId="urn:microsoft.com/office/officeart/2005/8/layout/equation2"/>
    <dgm:cxn modelId="{E9088A8B-BC24-4A54-9563-98A0C05A3B3E}" type="presParOf" srcId="{89B0BD3D-094D-4613-82CD-A70912AE393A}" destId="{B7A972D1-C20B-4744-81A5-016B135EC135}" srcOrd="6" destOrd="0" presId="urn:microsoft.com/office/officeart/2005/8/layout/equation2"/>
    <dgm:cxn modelId="{AFDE442C-FB56-4531-90E9-02B2509220B3}" type="presParOf" srcId="{89B0BD3D-094D-4613-82CD-A70912AE393A}" destId="{4F719F7E-CF01-4FC5-8EF4-6A4EFC1A59C2}" srcOrd="7" destOrd="0" presId="urn:microsoft.com/office/officeart/2005/8/layout/equation2"/>
    <dgm:cxn modelId="{29337468-1DE3-4A8B-A907-2306EA301F12}" type="presParOf" srcId="{89B0BD3D-094D-4613-82CD-A70912AE393A}" destId="{E4D2481F-F3CB-4DE1-BC9E-AF7139A4A780}" srcOrd="8" destOrd="0" presId="urn:microsoft.com/office/officeart/2005/8/layout/equation2"/>
    <dgm:cxn modelId="{EA21A48C-6573-423B-AD48-EA428961B043}" type="presParOf" srcId="{FBE7A13A-7146-4073-B896-E7E040438639}" destId="{8E484D4A-3B0F-4899-BEA3-7BC9FE2039AE}" srcOrd="1" destOrd="0" presId="urn:microsoft.com/office/officeart/2005/8/layout/equation2"/>
    <dgm:cxn modelId="{1D1BA3BB-62A0-44C6-AA2C-1E71B0E2FA11}" type="presParOf" srcId="{8E484D4A-3B0F-4899-BEA3-7BC9FE2039AE}" destId="{743E3C64-A974-4118-9043-EFAAFEA96F30}" srcOrd="0" destOrd="0" presId="urn:microsoft.com/office/officeart/2005/8/layout/equation2"/>
    <dgm:cxn modelId="{78C0EFA4-A205-4072-AFBC-CF91C7DDF978}" type="presParOf" srcId="{FBE7A13A-7146-4073-B896-E7E040438639}" destId="{C18B9390-10E0-4068-A3F8-2D8DB49448B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8F35E-FA8C-42D3-9748-3AEF86AF53D2}">
      <dsp:nvSpPr>
        <dsp:cNvPr id="0" name=""/>
        <dsp:cNvSpPr/>
      </dsp:nvSpPr>
      <dsp:spPr>
        <a:xfrm>
          <a:off x="4217319" y="1656961"/>
          <a:ext cx="1202124" cy="1154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В электронной форме по ТКС  </a:t>
          </a:r>
        </a:p>
      </dsp:txBody>
      <dsp:txXfrm>
        <a:off x="4393366" y="1826027"/>
        <a:ext cx="850030" cy="816326"/>
      </dsp:txXfrm>
    </dsp:sp>
    <dsp:sp modelId="{37B2106C-9E92-46D7-B9BB-1B3D55F4466E}">
      <dsp:nvSpPr>
        <dsp:cNvPr id="0" name=""/>
        <dsp:cNvSpPr/>
      </dsp:nvSpPr>
      <dsp:spPr>
        <a:xfrm>
          <a:off x="2339171" y="1006088"/>
          <a:ext cx="246839" cy="2468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/>
        </a:p>
      </dsp:txBody>
      <dsp:txXfrm>
        <a:off x="2371890" y="1100479"/>
        <a:ext cx="181401" cy="58057"/>
      </dsp:txXfrm>
    </dsp:sp>
    <dsp:sp modelId="{447923FC-3EE5-4601-A038-F0BFA5602629}">
      <dsp:nvSpPr>
        <dsp:cNvPr id="0" name=""/>
        <dsp:cNvSpPr/>
      </dsp:nvSpPr>
      <dsp:spPr>
        <a:xfrm>
          <a:off x="3756194" y="373542"/>
          <a:ext cx="1323577" cy="1250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Через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 ЛК ЮЛ/ЛК ИП</a:t>
          </a:r>
        </a:p>
      </dsp:txBody>
      <dsp:txXfrm>
        <a:off x="3950027" y="556640"/>
        <a:ext cx="935911" cy="884074"/>
      </dsp:txXfrm>
    </dsp:sp>
    <dsp:sp modelId="{B7A972D1-C20B-4744-81A5-016B135EC135}">
      <dsp:nvSpPr>
        <dsp:cNvPr id="0" name=""/>
        <dsp:cNvSpPr/>
      </dsp:nvSpPr>
      <dsp:spPr>
        <a:xfrm>
          <a:off x="2381523" y="2958081"/>
          <a:ext cx="246839" cy="24683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/>
        </a:p>
      </dsp:txBody>
      <dsp:txXfrm>
        <a:off x="2414242" y="3052472"/>
        <a:ext cx="181401" cy="58057"/>
      </dsp:txXfrm>
    </dsp:sp>
    <dsp:sp modelId="{E4D2481F-F3CB-4DE1-BC9E-AF7139A4A780}">
      <dsp:nvSpPr>
        <dsp:cNvPr id="0" name=""/>
        <dsp:cNvSpPr/>
      </dsp:nvSpPr>
      <dsp:spPr>
        <a:xfrm>
          <a:off x="3743877" y="2915961"/>
          <a:ext cx="1270464" cy="11616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Почтовое отправление</a:t>
          </a:r>
        </a:p>
      </dsp:txBody>
      <dsp:txXfrm>
        <a:off x="3929932" y="3086078"/>
        <a:ext cx="898354" cy="821395"/>
      </dsp:txXfrm>
    </dsp:sp>
    <dsp:sp modelId="{8E484D4A-3B0F-4899-BEA3-7BC9FE2039AE}">
      <dsp:nvSpPr>
        <dsp:cNvPr id="0" name=""/>
        <dsp:cNvSpPr/>
      </dsp:nvSpPr>
      <dsp:spPr>
        <a:xfrm rot="105026">
          <a:off x="1564213" y="1396908"/>
          <a:ext cx="492563" cy="158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b="1" kern="1200"/>
        </a:p>
      </dsp:txBody>
      <dsp:txXfrm>
        <a:off x="1564224" y="1427846"/>
        <a:ext cx="445068" cy="94991"/>
      </dsp:txXfrm>
    </dsp:sp>
    <dsp:sp modelId="{C18B9390-10E0-4068-A3F8-2D8DB49448B0}">
      <dsp:nvSpPr>
        <dsp:cNvPr id="0" name=""/>
        <dsp:cNvSpPr/>
      </dsp:nvSpPr>
      <dsp:spPr>
        <a:xfrm>
          <a:off x="509317" y="864097"/>
          <a:ext cx="2759509" cy="26012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Заявление на предоставление субсидии</a:t>
          </a:r>
        </a:p>
      </dsp:txBody>
      <dsp:txXfrm>
        <a:off x="913438" y="1245048"/>
        <a:ext cx="1951267" cy="1839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0EBF183-39FE-4B68-9DEE-492627A3F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48422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05EF3A-1611-4B8E-811F-B663B10122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48422">
              <a:defRPr sz="1200"/>
            </a:lvl1pPr>
          </a:lstStyle>
          <a:p>
            <a:pPr>
              <a:defRPr/>
            </a:pPr>
            <a:fld id="{AC4E9D88-0140-417C-8D33-D477152E71F0}" type="datetimeFigureOut">
              <a:rPr lang="ru-RU"/>
              <a:pPr>
                <a:defRPr/>
              </a:pPr>
              <a:t>19.05.2020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637DBB-6E02-41CD-84D3-E9F33E54A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48422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A05550-5899-4D77-97B8-7C052F2452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1FC2C3-DC66-43FA-9E31-B1E97E98D40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BCE456F-2282-490D-8ADD-EF9F690745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C0F408-6371-453A-80A3-D190698DEE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215974-E569-4348-9DD7-6337FB37C661}" type="datetimeFigureOut">
              <a:rPr lang="ru-RU"/>
              <a:pPr>
                <a:defRPr/>
              </a:pPr>
              <a:t>19.05.2020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8DCD0DCC-B2AE-49E3-A64B-A1C3B2BA48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205C3C87-061A-4F10-9159-E397CD900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A4A5CA-58A3-49CA-8755-8E3B0AA489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5FD523-47F9-4626-BF71-EEAA26F8BF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42988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EFCF218-EFA4-42AB-9D5D-4C8FA64076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22275" algn="l" defTabSz="8477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695450" algn="l" defTabSz="8477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21948" algn="l" defTabSz="848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46337" algn="l" defTabSz="848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70727" algn="l" defTabSz="848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395116" algn="l" defTabSz="8487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>
            <a:extLst>
              <a:ext uri="{FF2B5EF4-FFF2-40B4-BE49-F238E27FC236}">
                <a16:creationId xmlns:a16="http://schemas.microsoft.com/office/drawing/2014/main" id="{F9E280E5-EA18-4428-AD41-1BE03AE86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4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600" b="0">
                <a:solidFill>
                  <a:schemeClr val="bg1"/>
                </a:solidFill>
                <a:latin typeface="+mj-lt"/>
              </a:defRPr>
            </a:lvl1pPr>
            <a:lvl2pPr marL="42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47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4389" indent="0">
              <a:buNone/>
              <a:defRPr sz="2600"/>
            </a:lvl2pPr>
            <a:lvl3pPr marL="848778" indent="0">
              <a:buNone/>
              <a:defRPr sz="2200"/>
            </a:lvl3pPr>
            <a:lvl4pPr marL="1273168" indent="0">
              <a:buNone/>
              <a:defRPr sz="1900"/>
            </a:lvl4pPr>
            <a:lvl5pPr marL="1697558" indent="0">
              <a:buNone/>
              <a:defRPr sz="1900"/>
            </a:lvl5pPr>
            <a:lvl6pPr marL="2121948" indent="0">
              <a:buNone/>
              <a:defRPr sz="1900"/>
            </a:lvl6pPr>
            <a:lvl7pPr marL="2546337" indent="0">
              <a:buNone/>
              <a:defRPr sz="1900"/>
            </a:lvl7pPr>
            <a:lvl8pPr marL="2970727" indent="0">
              <a:buNone/>
              <a:defRPr sz="1900"/>
            </a:lvl8pPr>
            <a:lvl9pPr marL="3395116" indent="0">
              <a:buNone/>
              <a:defRPr sz="19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24389" indent="0">
              <a:buNone/>
              <a:defRPr sz="1200"/>
            </a:lvl2pPr>
            <a:lvl3pPr marL="848778" indent="0">
              <a:buNone/>
              <a:defRPr sz="900"/>
            </a:lvl3pPr>
            <a:lvl4pPr marL="1273168" indent="0">
              <a:buNone/>
              <a:defRPr sz="800"/>
            </a:lvl4pPr>
            <a:lvl5pPr marL="1697558" indent="0">
              <a:buNone/>
              <a:defRPr sz="800"/>
            </a:lvl5pPr>
            <a:lvl6pPr marL="2121948" indent="0">
              <a:buNone/>
              <a:defRPr sz="800"/>
            </a:lvl6pPr>
            <a:lvl7pPr marL="2546337" indent="0">
              <a:buNone/>
              <a:defRPr sz="800"/>
            </a:lvl7pPr>
            <a:lvl8pPr marL="2970727" indent="0">
              <a:buNone/>
              <a:defRPr sz="800"/>
            </a:lvl8pPr>
            <a:lvl9pPr marL="339511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B6868BD-DB99-46DE-A266-DBED73F6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2F7A424-402E-49FA-9766-62082352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5C597BF-C8F9-42D4-B3C9-8796DE17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5885-697D-4906-BBCA-CBDB71000D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7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2C929-0395-4903-B394-2FC2E44D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760AB8-4AC9-41BB-B41C-66AF2FAF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CDAF7B-2572-4C0A-A734-F39A490F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15F2-714D-4304-A560-4C71A15DA2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555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1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9" y="227411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1E2A1-03A4-4A0C-9015-43D2A8F0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80DA83-AC65-48D4-8972-63082CA6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7ED77-DE51-49A4-821E-DA0374FC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3D468-E29C-4671-BF41-0EF5A1889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07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>
            <a:extLst>
              <a:ext uri="{FF2B5EF4-FFF2-40B4-BE49-F238E27FC236}">
                <a16:creationId xmlns:a16="http://schemas.microsoft.com/office/drawing/2014/main" id="{AD1A1566-016A-4D67-8D3C-D65B20555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>
            <a:extLst>
              <a:ext uri="{FF2B5EF4-FFF2-40B4-BE49-F238E27FC236}">
                <a16:creationId xmlns:a16="http://schemas.microsoft.com/office/drawing/2014/main" id="{011EFE39-5A33-4B54-A17C-27A2FF02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3846513"/>
            <a:ext cx="920750" cy="280987"/>
          </a:xfrm>
          <a:prstGeom prst="rect">
            <a:avLst/>
          </a:prstGeom>
          <a:noFill/>
          <a:ln>
            <a:noFill/>
          </a:ln>
        </p:spPr>
        <p:txBody>
          <a:bodyPr lIns="74408" tIns="37205" rIns="74408" bIns="37205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48724" eaLnBrk="1" hangingPunct="1"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6"/>
            <a:ext cx="7320689" cy="3621940"/>
          </a:xfrm>
        </p:spPr>
        <p:txBody>
          <a:bodyPr/>
          <a:lstStyle>
            <a:lvl1pPr marL="295827" indent="0">
              <a:buFontTx/>
              <a:buNone/>
              <a:defRPr b="1">
                <a:latin typeface="+mj-lt"/>
              </a:defRPr>
            </a:lvl1pPr>
            <a:lvl2pPr marL="293243" indent="2584">
              <a:defRPr>
                <a:latin typeface="+mj-lt"/>
              </a:defRPr>
            </a:lvl2pPr>
            <a:lvl3pPr marL="511559" indent="-211858">
              <a:tabLst/>
              <a:defRPr>
                <a:latin typeface="+mj-lt"/>
              </a:defRPr>
            </a:lvl3pPr>
            <a:lvl4pPr marL="0" indent="293243">
              <a:lnSpc>
                <a:spcPts val="1465"/>
              </a:lnSpc>
              <a:spcBef>
                <a:spcPts val="325"/>
              </a:spcBef>
              <a:defRPr>
                <a:latin typeface="+mj-lt"/>
              </a:defRPr>
            </a:lvl4pPr>
            <a:lvl5pPr>
              <a:lnSpc>
                <a:spcPts val="1465"/>
              </a:lnSpc>
              <a:spcBef>
                <a:spcPts val="325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1" cy="829353"/>
          </a:xfrm>
        </p:spPr>
        <p:txBody>
          <a:bodyPr/>
          <a:lstStyle>
            <a:lvl1pPr marL="0" marR="0" indent="0" defTabSz="8487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ru-RU" noProof="0" dirty="0"/>
          </a:p>
        </p:txBody>
      </p:sp>
      <p:sp>
        <p:nvSpPr>
          <p:cNvPr id="6" name="Номер слайда 13">
            <a:extLst>
              <a:ext uri="{FF2B5EF4-FFF2-40B4-BE49-F238E27FC236}">
                <a16:creationId xmlns:a16="http://schemas.microsoft.com/office/drawing/2014/main" id="{0D0B01EF-35CA-4779-9B47-20C33B5E52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7830A-4CB1-4E64-95E7-8C002E7CF3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32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>
            <a:extLst>
              <a:ext uri="{FF2B5EF4-FFF2-40B4-BE49-F238E27FC236}">
                <a16:creationId xmlns:a16="http://schemas.microsoft.com/office/drawing/2014/main" id="{0747F149-E2A7-4B70-8C1F-7396D2B48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6"/>
            <a:ext cx="7320689" cy="3621940"/>
          </a:xfrm>
        </p:spPr>
        <p:txBody>
          <a:bodyPr/>
          <a:lstStyle>
            <a:lvl1pPr marL="295827" indent="0">
              <a:buFontTx/>
              <a:buNone/>
              <a:defRPr b="1">
                <a:latin typeface="+mj-lt"/>
              </a:defRPr>
            </a:lvl1pPr>
            <a:lvl2pPr marL="295827" indent="0">
              <a:defRPr>
                <a:latin typeface="+mj-lt"/>
              </a:defRPr>
            </a:lvl2pPr>
            <a:lvl3pPr marL="511559" indent="-211858">
              <a:defRPr>
                <a:latin typeface="+mj-lt"/>
              </a:defRPr>
            </a:lvl3pPr>
            <a:lvl4pPr marL="0" indent="293243">
              <a:defRPr>
                <a:latin typeface="+mj-lt"/>
              </a:defRPr>
            </a:lvl4pPr>
            <a:lvl5pPr marL="116780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3"/>
            <a:ext cx="7337900" cy="829353"/>
          </a:xfrm>
        </p:spPr>
        <p:txBody>
          <a:bodyPr/>
          <a:lstStyle>
            <a:lvl1pPr marL="0" marR="0" indent="0" defTabSz="8487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ru-RU" noProof="0" dirty="0"/>
          </a:p>
        </p:txBody>
      </p:sp>
      <p:sp>
        <p:nvSpPr>
          <p:cNvPr id="5" name="Номер слайда 19">
            <a:extLst>
              <a:ext uri="{FF2B5EF4-FFF2-40B4-BE49-F238E27FC236}">
                <a16:creationId xmlns:a16="http://schemas.microsoft.com/office/drawing/2014/main" id="{A62C4616-959A-426C-8186-DDC02E6433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617031-F5F1-49B3-A9AA-1D96F07901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4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>
            <a:extLst>
              <a:ext uri="{FF2B5EF4-FFF2-40B4-BE49-F238E27FC236}">
                <a16:creationId xmlns:a16="http://schemas.microsoft.com/office/drawing/2014/main" id="{12C1C3F8-E976-49D4-BA8D-0B21341D6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79"/>
            <a:ext cx="7320689" cy="151847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1"/>
            <a:ext cx="7320689" cy="2254803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3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8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1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75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19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63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07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51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>
            <a:extLst>
              <a:ext uri="{FF2B5EF4-FFF2-40B4-BE49-F238E27FC236}">
                <a16:creationId xmlns:a16="http://schemas.microsoft.com/office/drawing/2014/main" id="{A38443B8-40D1-4778-85DB-BB0EEC294E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B566B-E3A3-4D27-B8D3-5846F8D4E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1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>
            <a:extLst>
              <a:ext uri="{FF2B5EF4-FFF2-40B4-BE49-F238E27FC236}">
                <a16:creationId xmlns:a16="http://schemas.microsoft.com/office/drawing/2014/main" id="{032FDEEE-82B5-46ED-9E65-F254520E4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2"/>
            <a:ext cx="7337191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6"/>
            <a:ext cx="3620764" cy="35218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205156"/>
            <a:ext cx="3644898" cy="352184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>
            <a:extLst>
              <a:ext uri="{FF2B5EF4-FFF2-40B4-BE49-F238E27FC236}">
                <a16:creationId xmlns:a16="http://schemas.microsoft.com/office/drawing/2014/main" id="{92CFF0A5-5480-4C26-A3E5-5FE03C0418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19A414-4221-43BC-8F9B-E741505B99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69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1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205155"/>
            <a:ext cx="3674754" cy="42600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389" indent="0">
              <a:buNone/>
              <a:defRPr sz="1900" b="1"/>
            </a:lvl2pPr>
            <a:lvl3pPr marL="848778" indent="0">
              <a:buNone/>
              <a:defRPr sz="1700" b="1"/>
            </a:lvl3pPr>
            <a:lvl4pPr marL="1273168" indent="0">
              <a:buNone/>
              <a:defRPr sz="1500" b="1"/>
            </a:lvl4pPr>
            <a:lvl5pPr marL="1697558" indent="0">
              <a:buNone/>
              <a:defRPr sz="1500" b="1"/>
            </a:lvl5pPr>
            <a:lvl6pPr marL="2121948" indent="0">
              <a:buNone/>
              <a:defRPr sz="1500" b="1"/>
            </a:lvl6pPr>
            <a:lvl7pPr marL="2546337" indent="0">
              <a:buNone/>
              <a:defRPr sz="1500" b="1"/>
            </a:lvl7pPr>
            <a:lvl8pPr marL="2970727" indent="0">
              <a:buNone/>
              <a:defRPr sz="1500" b="1"/>
            </a:lvl8pPr>
            <a:lvl9pPr marL="3395116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1631158"/>
            <a:ext cx="3674754" cy="31959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5"/>
            <a:ext cx="3587825" cy="42600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389" indent="0">
              <a:buNone/>
              <a:defRPr sz="1900" b="1"/>
            </a:lvl2pPr>
            <a:lvl3pPr marL="848778" indent="0">
              <a:buNone/>
              <a:defRPr sz="1700" b="1"/>
            </a:lvl3pPr>
            <a:lvl4pPr marL="1273168" indent="0">
              <a:buNone/>
              <a:defRPr sz="1500" b="1"/>
            </a:lvl4pPr>
            <a:lvl5pPr marL="1697558" indent="0">
              <a:buNone/>
              <a:defRPr sz="1500" b="1"/>
            </a:lvl5pPr>
            <a:lvl6pPr marL="2121948" indent="0">
              <a:buNone/>
              <a:defRPr sz="1500" b="1"/>
            </a:lvl6pPr>
            <a:lvl7pPr marL="2546337" indent="0">
              <a:buNone/>
              <a:defRPr sz="1500" b="1"/>
            </a:lvl7pPr>
            <a:lvl8pPr marL="2970727" indent="0">
              <a:buNone/>
              <a:defRPr sz="1500" b="1"/>
            </a:lvl8pPr>
            <a:lvl9pPr marL="3395116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A882692-2D99-4A52-A038-D7539176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5038716-0029-4C08-8A0C-9AEC5584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111603BC-3A34-4C9D-B10D-1744F18C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2AD4-0BAD-4797-8CA3-738B8AD3E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34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>
            <a:extLst>
              <a:ext uri="{FF2B5EF4-FFF2-40B4-BE49-F238E27FC236}">
                <a16:creationId xmlns:a16="http://schemas.microsoft.com/office/drawing/2014/main" id="{5480D269-9CDE-4DDF-8069-9A5CBC150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>
            <a:extLst>
              <a:ext uri="{FF2B5EF4-FFF2-40B4-BE49-F238E27FC236}">
                <a16:creationId xmlns:a16="http://schemas.microsoft.com/office/drawing/2014/main" id="{4FC3A691-B0FF-4AA6-A809-2CD69EB8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>
            <a:extLst>
              <a:ext uri="{FF2B5EF4-FFF2-40B4-BE49-F238E27FC236}">
                <a16:creationId xmlns:a16="http://schemas.microsoft.com/office/drawing/2014/main" id="{BEB96171-66C7-4AE4-B1E3-5B1CDCA39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990F1B-C90E-40B0-A7DF-615B3B46294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12">
            <a:extLst>
              <a:ext uri="{FF2B5EF4-FFF2-40B4-BE49-F238E27FC236}">
                <a16:creationId xmlns:a16="http://schemas.microsoft.com/office/drawing/2014/main" id="{F94BB57B-FA4F-4043-8334-B21E312A2E6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65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296464-D084-44EF-8434-951BDA77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E30E08-4EAE-4C5A-BC5F-03D6D4B1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28DCB33-C30A-4AC4-A535-145F73C1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1500" y="4405313"/>
            <a:ext cx="566738" cy="488950"/>
          </a:xfrm>
        </p:spPr>
        <p:txBody>
          <a:bodyPr/>
          <a:lstStyle>
            <a:lvl1pPr>
              <a:defRPr/>
            </a:lvl1pPr>
          </a:lstStyle>
          <a:p>
            <a:fld id="{1857CF10-E18C-4B8C-A247-8BE639D794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020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4389" indent="0">
              <a:buNone/>
              <a:defRPr sz="1200"/>
            </a:lvl2pPr>
            <a:lvl3pPr marL="848778" indent="0">
              <a:buNone/>
              <a:defRPr sz="900"/>
            </a:lvl3pPr>
            <a:lvl4pPr marL="1273168" indent="0">
              <a:buNone/>
              <a:defRPr sz="800"/>
            </a:lvl4pPr>
            <a:lvl5pPr marL="1697558" indent="0">
              <a:buNone/>
              <a:defRPr sz="800"/>
            </a:lvl5pPr>
            <a:lvl6pPr marL="2121948" indent="0">
              <a:buNone/>
              <a:defRPr sz="800"/>
            </a:lvl6pPr>
            <a:lvl7pPr marL="2546337" indent="0">
              <a:buNone/>
              <a:defRPr sz="800"/>
            </a:lvl7pPr>
            <a:lvl8pPr marL="2970727" indent="0">
              <a:buNone/>
              <a:defRPr sz="800"/>
            </a:lvl8pPr>
            <a:lvl9pPr marL="3395116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F3DAE97-39B7-439C-ABEA-FAD908E1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9A1D7EE-8E47-41E9-B8D3-945983C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025E01C-EFE5-46CB-8365-42551BC1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61249-957C-4451-959F-3A8840E109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5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B5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DE50C3D3-8A77-4448-B581-EE5C02CC6FC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8" tIns="42439" rIns="84878" bIns="42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D03CBBB-C308-410C-B9D9-0EA6F17CB6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8" tIns="42439" rIns="84878" bIns="42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28ED20-A95A-435D-8457-330DD19B0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050"/>
          </a:xfrm>
          <a:prstGeom prst="rect">
            <a:avLst/>
          </a:prstGeom>
        </p:spPr>
        <p:txBody>
          <a:bodyPr vert="horz" lIns="84878" tIns="42439" rIns="84878" bIns="42439" rtlCol="0" anchor="ctr"/>
          <a:lstStyle>
            <a:lvl1pPr algn="l" defTabSz="84877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6A6BD8-0625-41F5-8F6A-12154F32E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050"/>
          </a:xfrm>
          <a:prstGeom prst="rect">
            <a:avLst/>
          </a:prstGeom>
        </p:spPr>
        <p:txBody>
          <a:bodyPr vert="horz" lIns="84878" tIns="42439" rIns="84878" bIns="42439" rtlCol="0" anchor="ctr"/>
          <a:lstStyle>
            <a:lvl1pPr algn="ctr" defTabSz="84877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2B1D12-986B-4583-82F5-93017111C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263" y="4532313"/>
            <a:ext cx="620712" cy="473075"/>
          </a:xfrm>
          <a:prstGeom prst="rect">
            <a:avLst/>
          </a:prstGeom>
        </p:spPr>
        <p:txBody>
          <a:bodyPr vert="horz" wrap="square" lIns="84878" tIns="42439" rIns="84878" bIns="42439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1950"/>
              </a:lnSpc>
              <a:defRPr sz="2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9DB941A-731C-4754-8356-8D87B40CFC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59" r:id="rId3"/>
    <p:sldLayoutId id="2147485260" r:id="rId4"/>
    <p:sldLayoutId id="2147485261" r:id="rId5"/>
    <p:sldLayoutId id="2147485252" r:id="rId6"/>
    <p:sldLayoutId id="2147485262" r:id="rId7"/>
    <p:sldLayoutId id="2147485263" r:id="rId8"/>
    <p:sldLayoutId id="2147485253" r:id="rId9"/>
    <p:sldLayoutId id="2147485254" r:id="rId10"/>
    <p:sldLayoutId id="2147485255" r:id="rId11"/>
    <p:sldLayoutId id="2147485256" r:id="rId12"/>
  </p:sldLayoutIdLst>
  <p:hf hdr="0" ftr="0" dt="0"/>
  <p:txStyles>
    <p:titleStyle>
      <a:lvl1pPr algn="l" defTabSz="847725" rtl="0" eaLnBrk="0" fontAlgn="base" hangingPunct="0">
        <a:lnSpc>
          <a:spcPts val="4238"/>
        </a:lnSpc>
        <a:spcBef>
          <a:spcPct val="0"/>
        </a:spcBef>
        <a:spcAft>
          <a:spcPct val="0"/>
        </a:spcAft>
        <a:defRPr sz="35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47725" rtl="0" eaLnBrk="0" fontAlgn="base" hangingPunct="0">
        <a:lnSpc>
          <a:spcPts val="4238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2pPr>
      <a:lvl3pPr algn="l" defTabSz="847725" rtl="0" eaLnBrk="0" fontAlgn="base" hangingPunct="0">
        <a:lnSpc>
          <a:spcPts val="4238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3pPr>
      <a:lvl4pPr algn="l" defTabSz="847725" rtl="0" eaLnBrk="0" fontAlgn="base" hangingPunct="0">
        <a:lnSpc>
          <a:spcPts val="4238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4pPr>
      <a:lvl5pPr algn="l" defTabSz="847725" rtl="0" eaLnBrk="0" fontAlgn="base" hangingPunct="0">
        <a:lnSpc>
          <a:spcPts val="4238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5pPr>
      <a:lvl6pPr marL="372044" algn="l" defTabSz="848724" rtl="0" fontAlgn="base">
        <a:lnSpc>
          <a:spcPts val="4231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6pPr>
      <a:lvl7pPr marL="744087" algn="l" defTabSz="848724" rtl="0" fontAlgn="base">
        <a:lnSpc>
          <a:spcPts val="4231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7pPr>
      <a:lvl8pPr marL="1116129" algn="l" defTabSz="848724" rtl="0" fontAlgn="base">
        <a:lnSpc>
          <a:spcPts val="4231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8pPr>
      <a:lvl9pPr marL="1488172" algn="l" defTabSz="848724" rtl="0" fontAlgn="base">
        <a:lnSpc>
          <a:spcPts val="4231"/>
        </a:lnSpc>
        <a:spcBef>
          <a:spcPct val="0"/>
        </a:spcBef>
        <a:spcAft>
          <a:spcPct val="0"/>
        </a:spcAft>
        <a:defRPr sz="3500" b="1">
          <a:solidFill>
            <a:srgbClr val="005AA9"/>
          </a:solidFill>
          <a:latin typeface="Calibri" pitchFamily="34" charset="0"/>
        </a:defRPr>
      </a:lvl9pPr>
    </p:titleStyle>
    <p:bodyStyle>
      <a:lvl1pPr marL="295275" indent="-295275" algn="l" defTabSz="847725" rtl="0" eaLnBrk="0" fontAlgn="base" hangingPunct="0">
        <a:spcBef>
          <a:spcPct val="20000"/>
        </a:spcBef>
        <a:spcAft>
          <a:spcPct val="0"/>
        </a:spcAft>
        <a:buFont typeface="+mj-lt"/>
        <a:defRPr sz="2900" kern="1200">
          <a:solidFill>
            <a:srgbClr val="005AA9"/>
          </a:solidFill>
          <a:latin typeface="+mj-lt"/>
          <a:ea typeface="+mn-ea"/>
          <a:cs typeface="+mn-cs"/>
        </a:defRPr>
      </a:lvl1pPr>
      <a:lvl2pPr marL="295275" indent="746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79438" indent="-20955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300163" indent="-1008063" algn="just" defTabSz="847725" rtl="0" eaLnBrk="0" fontAlgn="base" hangingPunct="0">
        <a:lnSpc>
          <a:spcPts val="1463"/>
        </a:lnSpc>
        <a:spcBef>
          <a:spcPts val="325"/>
        </a:spcBef>
        <a:spcAft>
          <a:spcPct val="0"/>
        </a:spcAft>
        <a:buFont typeface="Arial" panose="020B0604020202020204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65225" indent="319088" algn="l" defTabSz="847725" rtl="0" eaLnBrk="0" fontAlgn="base" hangingPunct="0">
        <a:lnSpc>
          <a:spcPts val="1463"/>
        </a:lnSpc>
        <a:spcBef>
          <a:spcPts val="325"/>
        </a:spcBef>
        <a:spcAft>
          <a:spcPct val="0"/>
        </a:spcAft>
        <a:buFont typeface="Arial" panose="020B0604020202020204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334142" indent="-212195" algn="l" defTabSz="8487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532" indent="-212195" algn="l" defTabSz="8487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921" indent="-212195" algn="l" defTabSz="8487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311" indent="-212195" algn="l" defTabSz="84877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89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78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168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558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948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337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727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116" algn="l" defTabSz="8487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>
            <a:extLst>
              <a:ext uri="{FF2B5EF4-FFF2-40B4-BE49-F238E27FC236}">
                <a16:creationId xmlns:a16="http://schemas.microsoft.com/office/drawing/2014/main" id="{4631B33F-2B54-4A56-815B-980365166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803400"/>
            <a:ext cx="65849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FE1B4DD8-5547-47DD-A6BB-969A5AE2E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744" y="2499742"/>
            <a:ext cx="10437813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0B5B70-42FA-4C7F-A583-189FAD096D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24850" y="4530725"/>
            <a:ext cx="619125" cy="474663"/>
          </a:xfrm>
        </p:spPr>
        <p:txBody>
          <a:bodyPr lIns="74423" tIns="37212" rIns="74423" bIns="37212"/>
          <a:lstStyle/>
          <a:p>
            <a:pPr defTabSz="848422">
              <a:defRPr/>
            </a:pPr>
            <a:r>
              <a:rPr lang="ru-RU" sz="2800" b="1" dirty="0">
                <a:latin typeface="+mn-lt"/>
              </a:rPr>
              <a:t>2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9D37DED-82C2-4F4A-BE4C-C028694C0E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0" y="950913"/>
          <a:ext cx="7561263" cy="3983037"/>
        </p:xfrm>
        <a:graphic>
          <a:graphicData uri="http://schemas.openxmlformats.org/drawingml/2006/table">
            <a:tbl>
              <a:tblPr/>
              <a:tblGrid>
                <a:gridCol w="7561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308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1. Постановление Правительства РФ от 24.04.2020 № 576 </a:t>
                      </a:r>
                    </a:p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2. Постановление Правительства РФ от 12.05.2020 № 658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16">
                <a:tc>
                  <a:txBody>
                    <a:bodyPr/>
                    <a:lstStyle>
                      <a:lvl1pPr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Кто может получить субсидию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745">
                <a:tc>
                  <a:txBody>
                    <a:bodyPr/>
                    <a:lstStyle>
                      <a:lvl1pPr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- Российские организации и ИП (в том числе без наемных работников), которые на     1 марта 2020 года включены в реестр малого и среднего предпринимательства, входят в перечень пострадавших отраслей экономики, и отвечающие определенным условиям</a:t>
                      </a:r>
                      <a:endParaRPr kumimoji="0" lang="ru-RU" alt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66B3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136">
                <a:tc>
                  <a:txBody>
                    <a:bodyPr/>
                    <a:lstStyle>
                      <a:lvl1pPr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- </a:t>
                      </a: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предоставляется в мае 2020 года за сохранение численности работников в апреле 2020 года и в июне 2020 года – за сохранение численности работников в мае </a:t>
                      </a:r>
                      <a:r>
                        <a:rPr kumimoji="0" lang="ru-RU" alt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 сравнению с мартом 2020 года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20">
                <a:tc>
                  <a:txBody>
                    <a:bodyPr/>
                    <a:lstStyle/>
                    <a:p>
                      <a:pPr marL="0" marR="0" lvl="0" indent="342900" algn="l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Размер субсидии</a:t>
                      </a:r>
                      <a:endParaRPr kumimoji="0" lang="ru-RU" alt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646">
                <a:tc>
                  <a:txBody>
                    <a:bodyPr/>
                    <a:lstStyle/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Для организаций – 12130 руб. х   на количество работников в марте 2020 года 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598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для индивидуальных предпринимателей - 12130 руб. х на количество работников в марте 2020 года, увеличенное на 1 единицу.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568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Для индивидуальных предпринимателей, не имеющих работников, размер субсидии равен 12130 рублей. </a:t>
                      </a:r>
                    </a:p>
                  </a:txBody>
                  <a:tcPr marL="78191" marR="78191" marT="31108" marB="311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63" name="Заголовок 2">
            <a:extLst>
              <a:ext uri="{FF2B5EF4-FFF2-40B4-BE49-F238E27FC236}">
                <a16:creationId xmlns:a16="http://schemas.microsoft.com/office/drawing/2014/main" id="{227233C9-331B-4E1C-B7A5-6C5A5364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38125"/>
            <a:ext cx="8070850" cy="830263"/>
          </a:xfrm>
        </p:spPr>
        <p:txBody>
          <a:bodyPr/>
          <a:lstStyle/>
          <a:p>
            <a:pPr defTabSz="847725" fontAlgn="base">
              <a:spcAft>
                <a:spcPct val="0"/>
              </a:spcAft>
            </a:pPr>
            <a:r>
              <a:rPr lang="ru-RU" altLang="ru-RU" sz="1800" i="1">
                <a:solidFill>
                  <a:schemeClr val="tx2"/>
                </a:solidFill>
              </a:rPr>
              <a:t>Основание для предоставления субсидии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FB2A79-CDCA-4EFE-9189-00FEC3E419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24850" y="4530725"/>
            <a:ext cx="619125" cy="474663"/>
          </a:xfrm>
        </p:spPr>
        <p:txBody>
          <a:bodyPr lIns="74423" tIns="37212" rIns="74423" bIns="37212"/>
          <a:lstStyle/>
          <a:p>
            <a:pPr defTabSz="848422">
              <a:defRPr/>
            </a:pPr>
            <a:r>
              <a:rPr lang="ru-RU" sz="2800" b="1" dirty="0">
                <a:latin typeface="+mn-lt"/>
              </a:rPr>
              <a:t>3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1990666-477D-4934-B43F-102BBDECB4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188" y="1209675"/>
          <a:ext cx="7624762" cy="3602038"/>
        </p:xfrm>
        <a:graphic>
          <a:graphicData uri="http://schemas.openxmlformats.org/drawingml/2006/table">
            <a:tbl>
              <a:tblPr/>
              <a:tblGrid>
                <a:gridCol w="762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8656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 Компания или ИП включены на 1 марта 2020 года в единый реестр субъектов малого и среднего предпринимательства. 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29">
                <a:tc>
                  <a:txBody>
                    <a:bodyPr/>
                    <a:lstStyle>
                      <a:lvl1pPr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2. Компания или ИП по ОКВЭД входят в перечень пострадавших отраслей экономики.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083">
                <a:tc>
                  <a:txBody>
                    <a:bodyPr/>
                    <a:lstStyle>
                      <a:lvl1pPr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3. Компания не находится в процессе ликвидации, процедуре банкротства, в ее отношении не принято решение о предстоящем исключении из ЕГРЮЛ.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998">
                <a:tc>
                  <a:txBody>
                    <a:bodyPr/>
                    <a:lstStyle>
                      <a:lvl1pPr indent="342900" defTabSz="10414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 defTabSz="1041400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 defTabSz="1041400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1041400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1041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 Компания или ИП по состоянию на 1 марта 2020 года не имеет задолженности по налоговым платежам и страховым взносам, превышающей 3000 рублей или погасила ее на дату подачи заявления о представлении субсидии.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243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5. Компания или ИП до 15 апреля, 15 мая и 15 июня подана отчетность СЗВ-М за март, апрель, май 2020 года в органы ПФ РФ.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29">
                <a:tc>
                  <a:txBody>
                    <a:bodyPr/>
                    <a:lstStyle>
                      <a:lvl1pPr indent="342900">
                        <a:spcBef>
                          <a:spcPct val="20000"/>
                        </a:spcBef>
                        <a:buFont typeface="+mj-lt"/>
                        <a:defRPr sz="2500">
                          <a:solidFill>
                            <a:srgbClr val="005AA9"/>
                          </a:solidFill>
                          <a:latin typeface="Calibri" pitchFamily="34" charset="0"/>
                        </a:defRPr>
                      </a:lvl1pPr>
                      <a:lvl2pPr marL="423863"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itchFamily="34" charset="0"/>
                        <a:defRPr sz="17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3pPr>
                      <a:lvl4pPr algn="just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100">
                          <a:solidFill>
                            <a:srgbClr val="504F53"/>
                          </a:solidFill>
                          <a:latin typeface="Calibri" pitchFamily="34" charset="0"/>
                        </a:defRPr>
                      </a:lvl4pPr>
                      <a:lvl5pPr marL="1697038">
                        <a:lnSpc>
                          <a:spcPts val="1463"/>
                        </a:lnSpc>
                        <a:spcBef>
                          <a:spcPts val="325"/>
                        </a:spcBef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5pPr>
                      <a:lvl6pPr marL="21542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6pPr>
                      <a:lvl7pPr marL="26114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7pPr>
                      <a:lvl8pPr marL="30686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8pPr>
                      <a:lvl9pPr marL="3525838" indent="-207963" defTabSz="847725" eaLnBrk="0" fontAlgn="base" hangingPunct="0">
                        <a:lnSpc>
                          <a:spcPts val="1463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8D8C9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342900" algn="just" defTabSz="847725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6. Количество работников компании (ИП) в апреле и в мае 2020 года составляет не менее 90 %  по отношению к марту 2020 года или снижено не более чем на 1 человека в марте 2020 года.</a:t>
                      </a:r>
                    </a:p>
                  </a:txBody>
                  <a:tcPr marL="78191" marR="78191" marT="31101" marB="311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83" name="Заголовок 2">
            <a:extLst>
              <a:ext uri="{FF2B5EF4-FFF2-40B4-BE49-F238E27FC236}">
                <a16:creationId xmlns:a16="http://schemas.microsoft.com/office/drawing/2014/main" id="{23D3D1FF-43C9-46F0-A64D-9AD41956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38125"/>
            <a:ext cx="8070850" cy="830263"/>
          </a:xfrm>
        </p:spPr>
        <p:txBody>
          <a:bodyPr/>
          <a:lstStyle/>
          <a:p>
            <a:pPr defTabSz="847725" fontAlgn="base">
              <a:spcAft>
                <a:spcPct val="0"/>
              </a:spcAft>
            </a:pPr>
            <a:br>
              <a:rPr lang="ru-RU" altLang="ru-RU" sz="1600" i="1">
                <a:solidFill>
                  <a:schemeClr val="tx2"/>
                </a:solidFill>
              </a:rPr>
            </a:br>
            <a:r>
              <a:rPr lang="ru-RU" altLang="ru-RU" sz="1800" i="1">
                <a:solidFill>
                  <a:schemeClr val="tx2"/>
                </a:solidFill>
              </a:rPr>
              <a:t>Условия предоставления субсидии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1B6239A-6F0D-41A0-8C03-42DF62B77E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627534"/>
          <a:ext cx="7782124" cy="4200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1" name="Заголовок 2">
            <a:extLst>
              <a:ext uri="{FF2B5EF4-FFF2-40B4-BE49-F238E27FC236}">
                <a16:creationId xmlns:a16="http://schemas.microsoft.com/office/drawing/2014/main" id="{18F05F6B-80AD-456F-82C4-69813DDE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74625"/>
            <a:ext cx="7337425" cy="828675"/>
          </a:xfrm>
        </p:spPr>
        <p:txBody>
          <a:bodyPr/>
          <a:lstStyle/>
          <a:p>
            <a:pPr defTabSz="847725" fontAlgn="base">
              <a:spcAft>
                <a:spcPct val="0"/>
              </a:spcAft>
            </a:pPr>
            <a:r>
              <a:rPr lang="ru-RU" altLang="ru-RU" sz="1800" i="1">
                <a:solidFill>
                  <a:schemeClr val="tx2"/>
                </a:solidFill>
              </a:rPr>
              <a:t>Порядок направления заявлений на предоставление субсидии</a:t>
            </a:r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A187B3B8-F046-4785-AF5B-D4DE54D072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latin typeface="+mn-lt"/>
              </a:rPr>
              <a:t>4</a:t>
            </a:r>
          </a:p>
        </p:txBody>
      </p:sp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E20ECA09-D505-4ACA-BE96-751166677605}"/>
              </a:ext>
            </a:extLst>
          </p:cNvPr>
          <p:cNvSpPr/>
          <p:nvPr/>
        </p:nvSpPr>
        <p:spPr>
          <a:xfrm rot="19713408">
            <a:off x="3924300" y="1728788"/>
            <a:ext cx="431800" cy="454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8422">
              <a:defRPr/>
            </a:pPr>
            <a:endParaRPr lang="ru-RU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46F62763-CFCD-4BC3-A2BC-5102CCAD1150}"/>
              </a:ext>
            </a:extLst>
          </p:cNvPr>
          <p:cNvSpPr/>
          <p:nvPr/>
        </p:nvSpPr>
        <p:spPr>
          <a:xfrm rot="176407">
            <a:off x="4240213" y="2635250"/>
            <a:ext cx="619125" cy="454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8422">
              <a:defRPr/>
            </a:pPr>
            <a:endParaRPr lang="ru-RU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E8AAA13A-A309-44A9-A0A5-1589C0F69C66}"/>
              </a:ext>
            </a:extLst>
          </p:cNvPr>
          <p:cNvSpPr/>
          <p:nvPr/>
        </p:nvSpPr>
        <p:spPr>
          <a:xfrm rot="1452257">
            <a:off x="3924300" y="3481388"/>
            <a:ext cx="431800" cy="45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8422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855CC92-E54E-40EC-BCFD-842DB975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339850"/>
            <a:ext cx="7321550" cy="3622675"/>
          </a:xfrm>
        </p:spPr>
        <p:txBody>
          <a:bodyPr/>
          <a:lstStyle/>
          <a:p>
            <a:pPr>
              <a:defRPr/>
            </a:pP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Московской области по состоянию на 14.05.2020 зарегистрировано и введено заявлений на предоставление субсидий –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31672</a:t>
            </a:r>
            <a:endParaRPr lang="ru-RU" sz="1800" b="0" dirty="0">
              <a:latin typeface="+mn-lt"/>
            </a:endParaRPr>
          </a:p>
          <a:p>
            <a:pPr>
              <a:defRPr/>
            </a:pP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том числе:</a:t>
            </a:r>
          </a:p>
          <a:p>
            <a:pPr>
              <a:defRPr/>
            </a:pPr>
            <a:endParaRPr lang="ru-RU" sz="105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ТКС – 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21540</a:t>
            </a:r>
          </a:p>
          <a:p>
            <a:pPr>
              <a:defRPr/>
            </a:pPr>
            <a:r>
              <a:rPr lang="ru-RU" sz="1800" b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бумажном носителе –</a:t>
            </a:r>
            <a:r>
              <a:rPr lang="ru-RU" sz="1800" b="0" dirty="0">
                <a:latin typeface="+mn-lt"/>
              </a:rPr>
              <a:t> 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10132</a:t>
            </a:r>
          </a:p>
          <a:p>
            <a:pPr>
              <a:defRPr/>
            </a:pPr>
            <a:endParaRPr lang="ru-RU" sz="1050" dirty="0">
              <a:solidFill>
                <a:schemeClr val="accent6"/>
              </a:solidFill>
              <a:latin typeface="+mn-lt"/>
            </a:endParaRPr>
          </a:p>
          <a:p>
            <a:pPr>
              <a:defRPr/>
            </a:pP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Отказано в приеме по ТКС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-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 7175</a:t>
            </a:r>
          </a:p>
          <a:p>
            <a:pPr>
              <a:defRPr/>
            </a:pPr>
            <a:endParaRPr lang="ru-RU" sz="1050" b="0" dirty="0">
              <a:latin typeface="+mn-lt"/>
            </a:endParaRPr>
          </a:p>
          <a:p>
            <a:pPr>
              <a:defRPr/>
            </a:pP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состоянию на 13.05.2020  по заявлениям на предоставление субсидии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1423</a:t>
            </a:r>
            <a:r>
              <a:rPr lang="ru-RU" sz="1800" dirty="0">
                <a:latin typeface="+mn-lt"/>
              </a:rPr>
              <a:t> </a:t>
            </a:r>
            <a:r>
              <a: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индивидуальным предпринимателям, не имеющих работников, произведены соответствующие выплаты в размере</a:t>
            </a:r>
            <a:r>
              <a:rPr lang="ru-RU" sz="1800" b="0" dirty="0">
                <a:latin typeface="+mn-lt"/>
              </a:rPr>
              <a:t> </a:t>
            </a:r>
            <a:r>
              <a:rPr lang="ru-RU" sz="1800" dirty="0">
                <a:solidFill>
                  <a:schemeClr val="accent6"/>
                </a:solidFill>
                <a:latin typeface="+mn-lt"/>
              </a:rPr>
              <a:t>17 261 тыс. руб.</a:t>
            </a:r>
          </a:p>
        </p:txBody>
      </p:sp>
      <p:sp>
        <p:nvSpPr>
          <p:cNvPr id="13315" name="Заголовок 2">
            <a:extLst>
              <a:ext uri="{FF2B5EF4-FFF2-40B4-BE49-F238E27FC236}">
                <a16:creationId xmlns:a16="http://schemas.microsoft.com/office/drawing/2014/main" id="{671B7B99-340D-40EF-B65E-52ECBF55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376238"/>
            <a:ext cx="7337425" cy="830262"/>
          </a:xfrm>
        </p:spPr>
        <p:txBody>
          <a:bodyPr/>
          <a:lstStyle/>
          <a:p>
            <a:pPr defTabSz="847725" fontAlgn="base">
              <a:spcAft>
                <a:spcPct val="0"/>
              </a:spcAft>
            </a:pPr>
            <a:r>
              <a:rPr lang="ru-RU" altLang="ru-RU" sz="1800" i="1">
                <a:solidFill>
                  <a:schemeClr val="tx2"/>
                </a:solidFill>
              </a:rPr>
              <a:t>Прием и обработка заявлений на предоставление субсидии субъектам МСП</a:t>
            </a:r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57E53044-F3B0-4429-9DF8-A43F6B5360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latin typeface="+mn-lt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868CAC8F-21C2-4FF1-9295-E401768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665288"/>
            <a:ext cx="7321550" cy="3175000"/>
          </a:xfrm>
        </p:spPr>
        <p:txBody>
          <a:bodyPr/>
          <a:lstStyle/>
          <a:p>
            <a:pPr defTabSz="848422"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САЙТ ФНС РОССИИ :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WWW.NALOG.RU</a:t>
            </a:r>
          </a:p>
          <a:p>
            <a:pPr defTabSz="848422"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СЕРВИС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ru-RU" sz="2400" b="0" dirty="0">
                <a:solidFill>
                  <a:schemeClr val="accent6"/>
                </a:solidFill>
              </a:rPr>
              <a:t>ПРОВЕРКА ПРАВА НА ПОЛУЧЕНИЕ СУБСИДИИ В СВЯЗИ С </a:t>
            </a:r>
            <a:r>
              <a:rPr lang="en-US" sz="2400" b="0" dirty="0">
                <a:solidFill>
                  <a:schemeClr val="accent6"/>
                </a:solidFill>
              </a:rPr>
              <a:t>COVID-19</a:t>
            </a:r>
          </a:p>
          <a:p>
            <a:pPr defTabSz="848422">
              <a:defRPr/>
            </a:pPr>
            <a:endParaRPr lang="en-US" sz="1400" b="0" dirty="0">
              <a:solidFill>
                <a:schemeClr val="accent6"/>
              </a:solidFill>
            </a:endParaRPr>
          </a:p>
          <a:p>
            <a:pPr defTabSz="848422">
              <a:defRPr/>
            </a:pPr>
            <a:r>
              <a:rPr lang="ru-RU" sz="2000" b="0" dirty="0">
                <a:solidFill>
                  <a:schemeClr val="tx2"/>
                </a:solidFill>
              </a:rPr>
              <a:t>В ПРОВЕРОЧНОЕ ПОЛЕ СЕРВИСА НЕОБХОДИМО ВВЕСТИ ИНН НАЛОГОПЛАТЕЛЬЩИКА, СЕРВИС В АВТОМАТИЧЕСКОМ РЕЖИМЕ ОПРЕДЕЛИТ СООТВЕТСТВИЕ ВСЕМ НЕОБХОДИМЫМ УСЛОВИЯМ</a:t>
            </a:r>
          </a:p>
        </p:txBody>
      </p:sp>
      <p:sp>
        <p:nvSpPr>
          <p:cNvPr id="14339" name="Заголовок 2">
            <a:extLst>
              <a:ext uri="{FF2B5EF4-FFF2-40B4-BE49-F238E27FC236}">
                <a16:creationId xmlns:a16="http://schemas.microsoft.com/office/drawing/2014/main" id="{228533BD-6A3A-4C28-B921-ABB0D4D9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68300"/>
            <a:ext cx="7337425" cy="830263"/>
          </a:xfrm>
        </p:spPr>
        <p:txBody>
          <a:bodyPr/>
          <a:lstStyle/>
          <a:p>
            <a:pPr defTabSz="847725" fontAlgn="base">
              <a:spcAft>
                <a:spcPct val="0"/>
              </a:spcAft>
            </a:pPr>
            <a:r>
              <a:rPr lang="ru-RU" altLang="ru-RU" sz="1800" i="1">
                <a:solidFill>
                  <a:schemeClr val="tx2"/>
                </a:solidFill>
              </a:rPr>
              <a:t>Проверка права на получение субсидии субъектом МСП, ведущим деятельность в пострадавших отраслях</a:t>
            </a: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B0BCFA0D-77AF-4C14-8C27-0BBEBFC392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altLang="ru-RU" sz="2800" b="1">
                <a:latin typeface="+mn-lt"/>
              </a:rPr>
              <a:t>6</a:t>
            </a:r>
            <a:endParaRPr lang="ru-RU" altLang="ru-RU" sz="28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00000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Ppt0000003</Template>
  <TotalTime>55183</TotalTime>
  <Words>473</Words>
  <Application>Microsoft Macintosh PowerPoint</Application>
  <PresentationFormat>Экран (16:9)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Ppt0000003</vt:lpstr>
      <vt:lpstr>Презентация PowerPoint</vt:lpstr>
      <vt:lpstr>Основание для предоставления субсидии </vt:lpstr>
      <vt:lpstr> Условия предоставления субсидии</vt:lpstr>
      <vt:lpstr>Порядок направления заявлений на предоставление субсидии</vt:lpstr>
      <vt:lpstr>Прием и обработка заявлений на предоставление субсидии субъектам МСП</vt:lpstr>
      <vt:lpstr>Проверка права на получение субсидии субъектом МСП, ведущим деятельность в пострадавших отраслях</vt:lpstr>
    </vt:vector>
  </TitlesOfParts>
  <Company>UFNS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3500-02-705</dc:creator>
  <cp:lastModifiedBy>Microsoft Office User</cp:lastModifiedBy>
  <cp:revision>1694</cp:revision>
  <cp:lastPrinted>2019-02-22T12:23:47Z</cp:lastPrinted>
  <dcterms:created xsi:type="dcterms:W3CDTF">2013-03-20T12:46:48Z</dcterms:created>
  <dcterms:modified xsi:type="dcterms:W3CDTF">2020-05-19T17:10:56Z</dcterms:modified>
</cp:coreProperties>
</file>